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4" r:id="rId40"/>
    <p:sldId id="353" r:id="rId41"/>
    <p:sldId id="350" r:id="rId42"/>
  </p:sldIdLst>
  <p:sldSz cx="9144000" cy="5143500" type="screen16x9"/>
  <p:notesSz cx="6858000" cy="9144000"/>
  <p:embeddedFontLst>
    <p:embeddedFont>
      <p:font typeface="Bahiana" pitchFamily="2" charset="77"/>
      <p:regular r:id="rId44"/>
    </p:embeddedFont>
    <p:embeddedFont>
      <p:font typeface="Barlow Semi Condensed" pitchFamily="2" charset="77"/>
      <p:regular r:id="rId45"/>
      <p:bold r:id="rId46"/>
      <p:italic r:id="rId47"/>
      <p:boldItalic r:id="rId48"/>
    </p:embeddedFont>
    <p:embeddedFont>
      <p:font typeface="Barlow Semi Condensed Medium" pitchFamily="2" charset="77"/>
      <p:regular r:id="rId49"/>
      <p:bold r:id="rId50"/>
      <p:italic r:id="rId51"/>
      <p:boldItalic r:id="rId52"/>
    </p:embeddedFont>
    <p:embeddedFont>
      <p:font typeface="Barlow Semi Condensed SemiBold" pitchFamily="2" charset="77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Fira Sans Extra Condensed Medium" panose="020B0603050000020004" pitchFamily="34" charset="0"/>
      <p:regular r:id="rId58"/>
      <p:bold r:id="rId59"/>
      <p:italic r:id="rId60"/>
      <p:boldItalic r:id="rId61"/>
    </p:embeddedFont>
    <p:embeddedFont>
      <p:font typeface="Roboto Condensed Light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33"/>
    <p:restoredTop sz="94582"/>
  </p:normalViewPr>
  <p:slideViewPr>
    <p:cSldViewPr snapToGrid="0">
      <p:cViewPr varScale="1">
        <p:scale>
          <a:sx n="160" d="100"/>
          <a:sy n="160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815" y="77222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2932" y="138881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1994552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179" y="2616926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3850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68815" y="383127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59382" y="44426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Make the problem well-conditioned;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blipFill>
                <a:blip r:embed="rId4"/>
                <a:stretch>
                  <a:fillRect l="-462" t="-1282"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 dirty="0"/>
              <a:t>As before, we proceeded by taking the </a:t>
            </a:r>
            <a:r>
              <a:rPr lang="en-GB" sz="1600" b="1" dirty="0"/>
              <a:t>absolute value of the torque</a:t>
            </a:r>
            <a:r>
              <a:rPr lang="en-GB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 dirty="0"/>
          </a:p>
          <a:p>
            <a:pPr marL="0" lvl="0" indent="0" algn="just"/>
            <a:endParaRPr lang="en-GB" sz="1600" dirty="0"/>
          </a:p>
          <a:p>
            <a:pPr marL="0" lvl="0" indent="0" algn="just"/>
            <a:r>
              <a:rPr lang="en-GB" sz="1600" dirty="0"/>
              <a:t>By doing so, we faced a big problem: in fact, when the robot increases its </a:t>
            </a:r>
            <a:r>
              <a:rPr lang="en-GB" sz="1600" b="1" dirty="0"/>
              <a:t>complexity</a:t>
            </a:r>
            <a:r>
              <a:rPr lang="en-GB" sz="1600" dirty="0"/>
              <a:t>, the tree algorithm becomes tremendously </a:t>
            </a:r>
            <a:r>
              <a:rPr lang="en-GB" sz="1600" b="1" dirty="0"/>
              <a:t>slow</a:t>
            </a:r>
            <a:r>
              <a:rPr lang="en-GB" sz="1600" dirty="0"/>
              <a:t> and it takes </a:t>
            </a:r>
            <a:r>
              <a:rPr lang="en-GB" sz="1600" b="1" dirty="0"/>
              <a:t>days </a:t>
            </a:r>
            <a:r>
              <a:rPr lang="en-GB" sz="1600" dirty="0"/>
              <a:t>or even </a:t>
            </a:r>
            <a:r>
              <a:rPr lang="en-GB" sz="1600" b="1" dirty="0"/>
              <a:t>weeks</a:t>
            </a:r>
            <a:r>
              <a:rPr lang="en-GB" sz="1600" dirty="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404E74D8-7C4A-4767-9E18-732F2F425A4D}"/>
              </a:ext>
            </a:extLst>
          </p:cNvPr>
          <p:cNvSpPr txBox="1">
            <a:spLocks/>
          </p:cNvSpPr>
          <p:nvPr/>
        </p:nvSpPr>
        <p:spPr>
          <a:xfrm>
            <a:off x="1269129" y="4433223"/>
            <a:ext cx="7367920" cy="48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en-GB" sz="1400" b="1" dirty="0"/>
              <a:t>*</a:t>
            </a:r>
            <a:r>
              <a:rPr lang="en-GB" sz="1400" dirty="0"/>
              <a:t> </a:t>
            </a:r>
            <a:r>
              <a:rPr lang="en-GB" sz="1400" b="1" i="1" dirty="0"/>
              <a:t>Dynamic Identification of the </a:t>
            </a:r>
            <a:r>
              <a:rPr lang="en-GB" sz="1400" b="1" i="1" dirty="0" err="1"/>
              <a:t>Franka</a:t>
            </a:r>
            <a:r>
              <a:rPr lang="en-GB" sz="1400" b="1" i="1" dirty="0"/>
              <a:t> </a:t>
            </a:r>
            <a:r>
              <a:rPr lang="en-GB" sz="1400" b="1" i="1" dirty="0" err="1"/>
              <a:t>Emika</a:t>
            </a:r>
            <a:r>
              <a:rPr lang="en-GB" sz="1400" b="1" i="1" dirty="0"/>
              <a:t> Panda Robot with Retrieval of Feasible Parameters using Penalty Based Optimization</a:t>
            </a:r>
            <a:r>
              <a:rPr lang="en-GB" sz="1400" b="1" dirty="0"/>
              <a:t> </a:t>
            </a:r>
            <a:r>
              <a:rPr lang="en-GB" sz="1400" dirty="0"/>
              <a:t>(</a:t>
            </a:r>
            <a:r>
              <a:rPr lang="it-IT" sz="1400" dirty="0" err="1"/>
              <a:t>Gaz</a:t>
            </a:r>
            <a:r>
              <a:rPr lang="it-IT" sz="1400" dirty="0"/>
              <a:t>, Cognetti, Oliva, Giordano, De Luca</a:t>
            </a:r>
            <a:r>
              <a:rPr lang="en-GB" sz="14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733693" y="4292441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1B7F735-4D35-524E-A9C6-8D7AA116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7" y="923130"/>
            <a:ext cx="3231873" cy="3717616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ACE22B4-3285-E34C-BFFF-F0D6080C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2" y="893400"/>
            <a:ext cx="2220174" cy="3378526"/>
          </a:xfrm>
          <a:prstGeom prst="rect">
            <a:avLst/>
          </a:prstGeom>
        </p:spPr>
      </p:pic>
      <p:sp>
        <p:nvSpPr>
          <p:cNvPr id="7" name="Google Shape;655;p47">
            <a:extLst>
              <a:ext uri="{FF2B5EF4-FFF2-40B4-BE49-F238E27FC236}">
                <a16:creationId xmlns:a16="http://schemas.microsoft.com/office/drawing/2014/main" id="{7C931790-7000-834B-9053-871465FB4893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8" name="Google Shape;655;p47">
            <a:extLst>
              <a:ext uri="{FF2B5EF4-FFF2-40B4-BE49-F238E27FC236}">
                <a16:creationId xmlns:a16="http://schemas.microsoft.com/office/drawing/2014/main" id="{2002482E-4594-FE4C-AF73-0D7DC43C99C8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/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581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98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1808381"/>
            <a:ext cx="492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could estimate the threshold in a more smart way (e.g. taking into account the derivatives of the torque)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1809</Words>
  <Application>Microsoft Macintosh PowerPoint</Application>
  <PresentationFormat>Presentazione su schermo (16:9)</PresentationFormat>
  <Paragraphs>351</Paragraphs>
  <Slides>41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Barlow Semi Condensed SemiBold</vt:lpstr>
      <vt:lpstr>Cambria Math</vt:lpstr>
      <vt:lpstr>Arial</vt:lpstr>
      <vt:lpstr>Barlow Semi Condensed Medium</vt:lpstr>
      <vt:lpstr>Roboto Condensed Light</vt:lpstr>
      <vt:lpstr>Fira Sans Extra Condensed Medium</vt:lpstr>
      <vt:lpstr>Bahiana</vt:lpstr>
      <vt:lpstr>Barlow Semi Condensed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86</cp:revision>
  <dcterms:modified xsi:type="dcterms:W3CDTF">2020-11-30T21:31:32Z</dcterms:modified>
</cp:coreProperties>
</file>